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cneves" initials="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6861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709614" y="4926014"/>
            <a:ext cx="5680075" cy="4029075"/>
          </a:xfrm>
          <a:prstGeom prst="rect">
            <a:avLst/>
          </a:prstGeom>
        </p:spPr>
        <p:txBody>
          <a:bodyPr vert="horz" lIns="91426" tIns="45712" rIns="91426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2" rIns="91426" bIns="45712" rtlCol="0" anchor="ctr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453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993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0899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000" spc="200" baseline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04706"/>
            <a:ext cx="48641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J.C. Neves, ISEG,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 descr="Logotipo_ISE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7000" y="180777"/>
            <a:ext cx="2195740" cy="976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2612" y="327365"/>
            <a:ext cx="7772400" cy="1463040"/>
          </a:xfrm>
        </p:spPr>
        <p:txBody>
          <a:bodyPr/>
          <a:lstStyle/>
          <a:p>
            <a:r>
              <a:rPr lang="pt-PT" dirty="0" smtClean="0"/>
              <a:t>Case </a:t>
            </a:r>
            <a:r>
              <a:rPr lang="pt-PT" dirty="0" err="1" smtClean="0"/>
              <a:t>Study</a:t>
            </a:r>
            <a:r>
              <a:rPr lang="pt-PT" dirty="0" smtClean="0"/>
              <a:t>:</a:t>
            </a:r>
            <a:br>
              <a:rPr lang="pt-PT" dirty="0" smtClean="0"/>
            </a:br>
            <a:r>
              <a:rPr lang="pt-PT" dirty="0" err="1" smtClean="0"/>
              <a:t>Bubbles</a:t>
            </a:r>
            <a:r>
              <a:rPr lang="pt-PT" dirty="0" smtClean="0"/>
              <a:t> </a:t>
            </a:r>
            <a:r>
              <a:rPr lang="pt-PT" dirty="0" err="1" smtClean="0"/>
              <a:t>project</a:t>
            </a:r>
            <a:r>
              <a:rPr lang="pt-PT" dirty="0" smtClean="0"/>
              <a:t> – </a:t>
            </a:r>
            <a:r>
              <a:rPr lang="pt-PT" dirty="0" err="1" smtClean="0"/>
              <a:t>Leblanc</a:t>
            </a:r>
            <a:r>
              <a:rPr lang="pt-PT" dirty="0" smtClean="0"/>
              <a:t> Lenoir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04706"/>
            <a:ext cx="4559122" cy="1463040"/>
          </a:xfrm>
        </p:spPr>
        <p:txBody>
          <a:bodyPr>
            <a:normAutofit/>
          </a:bodyPr>
          <a:lstStyle/>
          <a:p>
            <a:r>
              <a:rPr lang="pt-PT" dirty="0" smtClean="0"/>
              <a:t>João Carvalho das Neves</a:t>
            </a:r>
          </a:p>
          <a:p>
            <a:r>
              <a:rPr lang="pt-PT" dirty="0" smtClean="0"/>
              <a:t>Professor – Management </a:t>
            </a:r>
            <a:r>
              <a:rPr lang="pt-PT" dirty="0" err="1" smtClean="0"/>
              <a:t>Departmente</a:t>
            </a:r>
            <a:r>
              <a:rPr lang="pt-PT" dirty="0" smtClean="0"/>
              <a:t> </a:t>
            </a:r>
          </a:p>
          <a:p>
            <a:r>
              <a:rPr lang="pt-PT" dirty="0" err="1" smtClean="0"/>
              <a:t>Corporate</a:t>
            </a:r>
            <a:r>
              <a:rPr lang="pt-PT" dirty="0" smtClean="0"/>
              <a:t> Finance &amp; Real </a:t>
            </a:r>
            <a:r>
              <a:rPr lang="pt-PT" dirty="0" err="1" smtClean="0"/>
              <a:t>Estate</a:t>
            </a:r>
            <a:r>
              <a:rPr lang="pt-PT" dirty="0" smtClean="0"/>
              <a:t> Finance</a:t>
            </a:r>
          </a:p>
          <a:p>
            <a:r>
              <a:rPr lang="pt-PT" dirty="0" smtClean="0"/>
              <a:t>jcneves@iseg.ulisboa.pt</a:t>
            </a:r>
          </a:p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89971" y="27834"/>
            <a:ext cx="8607380" cy="2062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</a:pPr>
            <a:endParaRPr lang="pt-PT" sz="4000" cap="all" spc="2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19" y="1790405"/>
            <a:ext cx="4398983" cy="43806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6667" y="594152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</a:rPr>
              <a:t>I would like to thank Francis </a:t>
            </a:r>
            <a:r>
              <a:rPr lang="en-US" sz="1000" dirty="0" err="1">
                <a:latin typeface="Arial" panose="020B0604020202020204" pitchFamily="34" charset="0"/>
              </a:rPr>
              <a:t>Declerck</a:t>
            </a:r>
            <a:r>
              <a:rPr lang="en-US" sz="1000" dirty="0">
                <a:latin typeface="Arial" panose="020B0604020202020204" pitchFamily="34" charset="0"/>
              </a:rPr>
              <a:t> &amp; Thomas </a:t>
            </a:r>
            <a:r>
              <a:rPr lang="en-US" sz="1000" dirty="0" err="1" smtClean="0">
                <a:latin typeface="Arial" panose="020B0604020202020204" pitchFamily="34" charset="0"/>
              </a:rPr>
              <a:t>Gounel</a:t>
            </a:r>
            <a:r>
              <a:rPr lang="en-US" sz="1000" dirty="0">
                <a:latin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</a:rPr>
              <a:t>from</a:t>
            </a:r>
            <a:r>
              <a:rPr lang="en-US" sz="1000" dirty="0" smtClean="0">
                <a:latin typeface="Arial" panose="020B0604020202020204" pitchFamily="34" charset="0"/>
              </a:rPr>
              <a:t> ESSEC for their teaching notes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REASONABLE RANGES OF EV AND EQUITY MARKET VALUE FOR LEBLANC-LENOIR BASED ON THE PREVIOUS TABLE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25012"/>
              </p:ext>
            </p:extLst>
          </p:nvPr>
        </p:nvGraphicFramePr>
        <p:xfrm>
          <a:off x="3405188" y="3041650"/>
          <a:ext cx="5381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3" imgW="5381713" imgH="771490" progId="Excel.Sheet.12">
                  <p:embed/>
                </p:oleObj>
              </mc:Choice>
              <mc:Fallback>
                <p:oleObj name="Worksheet" r:id="rId3" imgW="5381713" imgH="771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5188" y="3041650"/>
                        <a:ext cx="53816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047361"/>
              </p:ext>
            </p:extLst>
          </p:nvPr>
        </p:nvGraphicFramePr>
        <p:xfrm>
          <a:off x="3405188" y="3891268"/>
          <a:ext cx="41624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Worksheet" r:id="rId5" imgW="4162437" imgH="771490" progId="Excel.Sheet.12">
                  <p:embed/>
                </p:oleObj>
              </mc:Choice>
              <mc:Fallback>
                <p:oleObj name="Worksheet" r:id="rId5" imgW="4162437" imgH="771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5188" y="3891268"/>
                        <a:ext cx="41624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38778" y="2733873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 million EUR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05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takeover transactions in wine &amp; spirits business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5539"/>
              </p:ext>
            </p:extLst>
          </p:nvPr>
        </p:nvGraphicFramePr>
        <p:xfrm>
          <a:off x="3119773" y="3034755"/>
          <a:ext cx="577215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3" imgW="5772048" imgH="2486037" progId="Excel.Sheet.12">
                  <p:embed/>
                </p:oleObj>
              </mc:Choice>
              <mc:Fallback>
                <p:oleObj name="Worksheet" r:id="rId3" imgW="5772048" imgH="24860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9773" y="3034755"/>
                        <a:ext cx="577215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and Market Equity Value for Leblanc-Lenoir based on TAKEOVER TRANSACTIONS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002498"/>
              </p:ext>
            </p:extLst>
          </p:nvPr>
        </p:nvGraphicFramePr>
        <p:xfrm>
          <a:off x="3330598" y="2744242"/>
          <a:ext cx="39338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Worksheet" r:id="rId3" imgW="3933893" imgH="1533552" progId="Excel.Sheet.12">
                  <p:embed/>
                </p:oleObj>
              </mc:Choice>
              <mc:Fallback>
                <p:oleObj name="Worksheet" r:id="rId3" imgW="3933893" imgH="15335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0598" y="2744242"/>
                        <a:ext cx="3933825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5588" y="2436465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 million EUR</a:t>
            </a:r>
            <a:endParaRPr lang="en-US" sz="14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629296"/>
              </p:ext>
            </p:extLst>
          </p:nvPr>
        </p:nvGraphicFramePr>
        <p:xfrm>
          <a:off x="3330598" y="5074198"/>
          <a:ext cx="4162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Worksheet" r:id="rId5" imgW="4162437" imgH="199848" progId="Excel.Sheet.12">
                  <p:embed/>
                </p:oleObj>
              </mc:Choice>
              <mc:Fallback>
                <p:oleObj name="Worksheet" r:id="rId5" imgW="4162437" imgH="1998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0598" y="5074198"/>
                        <a:ext cx="4162425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64188" y="4766421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 million EUR</a:t>
            </a:r>
            <a:endParaRPr lang="en-US" sz="1400" i="1" dirty="0"/>
          </a:p>
        </p:txBody>
      </p:sp>
      <p:sp>
        <p:nvSpPr>
          <p:cNvPr id="9" name="Rectangle 8"/>
          <p:cNvSpPr/>
          <p:nvPr/>
        </p:nvSpPr>
        <p:spPr>
          <a:xfrm>
            <a:off x="1291404" y="4277767"/>
            <a:ext cx="8845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all" spc="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MAKET EQUITY VALUE BASED DAILY SHARE PRICES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1404" y="5674273"/>
            <a:ext cx="849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DIFFERENCE BETWEEN THE TWO APPROACHES EVIDENCES THE TAKEOVER PREMIUM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3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Context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Overview </a:t>
            </a:r>
            <a:r>
              <a:rPr lang="en-US" dirty="0"/>
              <a:t>of Champagne Leblanc-Lenoir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Market </a:t>
            </a:r>
            <a:r>
              <a:rPr lang="en-US" dirty="0"/>
              <a:t>Multiples Approach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Cash </a:t>
            </a:r>
            <a:r>
              <a:rPr lang="en-US" dirty="0"/>
              <a:t>Flow Approach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Net </a:t>
            </a:r>
            <a:r>
              <a:rPr lang="en-US" dirty="0"/>
              <a:t>Asset Value Approach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Conclusions </a:t>
            </a:r>
            <a:r>
              <a:rPr lang="en-US" dirty="0"/>
              <a:t>on the Market Value of Champagne Leblanc-Lenoir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From </a:t>
            </a:r>
            <a:r>
              <a:rPr lang="en-US" dirty="0"/>
              <a:t>Market Value to Price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G.Idjow</a:t>
            </a:r>
            <a:r>
              <a:rPr lang="en-US" dirty="0"/>
              <a:t> is a US global company specialized in the sale of various liquors (whisky, gin, tequila, vodka and rum)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order to develop its positioning on the champagne market, G. </a:t>
            </a:r>
            <a:r>
              <a:rPr lang="en-US" dirty="0" err="1"/>
              <a:t>Idjow</a:t>
            </a:r>
            <a:r>
              <a:rPr lang="en-US" dirty="0"/>
              <a:t> is interested in acquiring the French house, Champagne Leblanc-Lenoir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</a:t>
            </a:r>
            <a:r>
              <a:rPr lang="en-US" dirty="0"/>
              <a:t>. </a:t>
            </a:r>
            <a:r>
              <a:rPr lang="en-US" dirty="0" err="1"/>
              <a:t>Idjow</a:t>
            </a:r>
            <a:r>
              <a:rPr lang="en-US" dirty="0"/>
              <a:t> has requested the assistance of the investment bank </a:t>
            </a:r>
            <a:r>
              <a:rPr lang="en-US" dirty="0" err="1"/>
              <a:t>Anata</a:t>
            </a:r>
            <a:r>
              <a:rPr lang="en-US" dirty="0"/>
              <a:t> Drink (“AD”) in order to advise them and assess the feasibility of this transaction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As </a:t>
            </a:r>
            <a:r>
              <a:rPr lang="en-US" dirty="0"/>
              <a:t>a brilliant analyst at AD, your job is to determine the market value and price of Champagne Leblanc-Lenoir as of January 1, 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5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Champagne Leblanc Lenoir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Champagne </a:t>
            </a:r>
            <a:r>
              <a:rPr lang="en-US" dirty="0"/>
              <a:t>Leblanc-Lenoir is a well-established French champagne house founded near Epernay by the </a:t>
            </a:r>
            <a:r>
              <a:rPr lang="en-US" dirty="0" err="1"/>
              <a:t>Rayzins</a:t>
            </a:r>
            <a:r>
              <a:rPr lang="en-US" dirty="0"/>
              <a:t> family in 1865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total vineyard surface is about 45 hectares (~110 acres), mainly used for vintage champagne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Long-term </a:t>
            </a:r>
            <a:r>
              <a:rPr lang="en-US" dirty="0"/>
              <a:t>partnerships have been put in place with local independent viticulture farms to support total production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Champagne </a:t>
            </a:r>
            <a:r>
              <a:rPr lang="en-US" dirty="0"/>
              <a:t>Leblanc-Lenoir owns a large, high-quality product portfolio comprising traditional champagnes, vintages, blanc de blanc and blanc de noir champagnes and a pink champagne (a currently booming market)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order to protect its market share and expand abroad while maintaining a premium positioning, Champagne Leblanc-Lenoir has developed partnerships with luxury firms and associated its name with prestigious events (necessary but expensive!)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9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Multiples Approach:</a:t>
            </a:r>
            <a:br>
              <a:rPr lang="en-US" dirty="0" smtClean="0"/>
            </a:br>
            <a:r>
              <a:rPr lang="en-US" sz="2800" dirty="0" smtClean="0"/>
              <a:t>Overview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approach is based on the common assumption that the market is efficient, that is to say, that two companies with the same characteristics will be valued identically by the </a:t>
            </a:r>
            <a:r>
              <a:rPr lang="en-US" dirty="0" smtClean="0"/>
              <a:t>market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So, the companies in the sample must be identical to the SUBJECT being valued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firm value is derived from industry multiples, applied to the firm </a:t>
            </a:r>
            <a:r>
              <a:rPr lang="en-US" dirty="0" smtClean="0"/>
              <a:t>aggregates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7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value of Comparable firms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235568"/>
              </p:ext>
            </p:extLst>
          </p:nvPr>
        </p:nvGraphicFramePr>
        <p:xfrm>
          <a:off x="2443565" y="2509055"/>
          <a:ext cx="59912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5991163" imgH="2866880" progId="Excel.Sheet.12">
                  <p:embed/>
                </p:oleObj>
              </mc:Choice>
              <mc:Fallback>
                <p:oleObj name="Worksheet" r:id="rId3" imgW="5991163" imgH="2866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3565" y="2509055"/>
                        <a:ext cx="59912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81551" y="2201278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 millions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7835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accounting fundamentals of comparable firms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802353"/>
              </p:ext>
            </p:extLst>
          </p:nvPr>
        </p:nvGraphicFramePr>
        <p:xfrm>
          <a:off x="1430428" y="3034755"/>
          <a:ext cx="842962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8429717" imgH="2486037" progId="Excel.Sheet.12">
                  <p:embed/>
                </p:oleObj>
              </mc:Choice>
              <mc:Fallback>
                <p:oleObj name="Worksheet" r:id="rId3" imgW="8429717" imgH="24860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428" y="3034755"/>
                        <a:ext cx="842962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0904" y="2726978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 millions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2943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Multiples based on the two previous tables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688655"/>
              </p:ext>
            </p:extLst>
          </p:nvPr>
        </p:nvGraphicFramePr>
        <p:xfrm>
          <a:off x="1417548" y="2707605"/>
          <a:ext cx="8429625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3" imgW="8429717" imgH="3628943" progId="Excel.Sheet.12">
                  <p:embed/>
                </p:oleObj>
              </mc:Choice>
              <mc:Fallback>
                <p:oleObj name="Worksheet" r:id="rId3" imgW="8429717" imgH="36289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7548" y="2707605"/>
                        <a:ext cx="8429625" cy="362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79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VALUATION OF EV FOR LEBLANC-LENOIR BASED ON THE SAMPLE OF COMPARABLES AND 3 FUNDAMENTALS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J.C. Neves, ISEG,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61159"/>
              </p:ext>
            </p:extLst>
          </p:nvPr>
        </p:nvGraphicFramePr>
        <p:xfrm>
          <a:off x="1669351" y="2368005"/>
          <a:ext cx="84296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3" imgW="8429717" imgH="3819364" progId="Excel.Sheet.12">
                  <p:embed/>
                </p:oleObj>
              </mc:Choice>
              <mc:Fallback>
                <p:oleObj name="Worksheet" r:id="rId3" imgW="8429717" imgH="38193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9351" y="2368005"/>
                        <a:ext cx="8429625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70141" y="2060228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 million EUR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6415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-Introducao-Analise de Investimentos Imobiliários" id="{83226DC2-11A1-417F-BD53-445BC62B05F3}" vid="{1A1BB049-7A3A-43C6-A04F-6F35A26745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ISEG base</Template>
  <TotalTime>150</TotalTime>
  <Words>553</Words>
  <Application>Microsoft Office PowerPoint</Application>
  <PresentationFormat>Widescreen</PresentationFormat>
  <Paragraphs>70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Microsoft Excel Worksheet</vt:lpstr>
      <vt:lpstr>Case Study: Bubbles project – Leblanc Lenoir</vt:lpstr>
      <vt:lpstr>Contents</vt:lpstr>
      <vt:lpstr>Context</vt:lpstr>
      <vt:lpstr>Overview of Champagne Leblanc Lenoir</vt:lpstr>
      <vt:lpstr>Market Multiples Approach: Overview</vt:lpstr>
      <vt:lpstr>Enterprise value of Comparable firms</vt:lpstr>
      <vt:lpstr>Financial accounting fundamentals of comparable firms</vt:lpstr>
      <vt:lpstr>Multiples based on the two previous tables</vt:lpstr>
      <vt:lpstr>RELATIVE VALUATION OF EV FOR LEBLANC-LENOIR BASED ON THE SAMPLE OF COMPARABLES AND 3 FUNDAMENTALS</vt:lpstr>
      <vt:lpstr>REASONABLE RANGES OF EV AND EQUITY MARKET VALUE FOR LEBLANC-LENOIR BASED ON THE PREVIOUS TABLE</vt:lpstr>
      <vt:lpstr>Sample of takeover transactions in wine &amp; spirits business</vt:lpstr>
      <vt:lpstr>EV and Market Equity Value for Leblanc-Lenoir based on TAKEOVER TRANSACTIONS</vt:lpstr>
    </vt:vector>
  </TitlesOfParts>
  <Company>ISEG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Bubbles project – Leblanc Lenoir</dc:title>
  <dc:creator>Joao Carvalho das Neves</dc:creator>
  <cp:lastModifiedBy>jcneves</cp:lastModifiedBy>
  <cp:revision>9</cp:revision>
  <cp:lastPrinted>2016-03-11T22:05:12Z</cp:lastPrinted>
  <dcterms:created xsi:type="dcterms:W3CDTF">2017-03-05T21:41:46Z</dcterms:created>
  <dcterms:modified xsi:type="dcterms:W3CDTF">2017-03-08T11:04:56Z</dcterms:modified>
</cp:coreProperties>
</file>